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90" r:id="rId5"/>
    <p:sldId id="259" r:id="rId6"/>
    <p:sldId id="258" r:id="rId7"/>
    <p:sldId id="291" r:id="rId8"/>
    <p:sldId id="261" r:id="rId9"/>
    <p:sldId id="262" r:id="rId10"/>
    <p:sldId id="263" r:id="rId11"/>
    <p:sldId id="333" r:id="rId12"/>
    <p:sldId id="265" r:id="rId13"/>
    <p:sldId id="266" r:id="rId14"/>
    <p:sldId id="267" r:id="rId15"/>
    <p:sldId id="268" r:id="rId16"/>
    <p:sldId id="270" r:id="rId17"/>
    <p:sldId id="271" r:id="rId18"/>
    <p:sldId id="272" r:id="rId19"/>
    <p:sldId id="273" r:id="rId20"/>
    <p:sldId id="274" r:id="rId21"/>
    <p:sldId id="275" r:id="rId22"/>
    <p:sldId id="277" r:id="rId23"/>
    <p:sldId id="278" r:id="rId24"/>
    <p:sldId id="276" r:id="rId25"/>
    <p:sldId id="279" r:id="rId26"/>
    <p:sldId id="280" r:id="rId27"/>
    <p:sldId id="283" r:id="rId28"/>
    <p:sldId id="281" r:id="rId29"/>
    <p:sldId id="282" r:id="rId30"/>
    <p:sldId id="284" r:id="rId31"/>
    <p:sldId id="285" r:id="rId32"/>
    <p:sldId id="286" r:id="rId33"/>
    <p:sldId id="287" r:id="rId34"/>
    <p:sldId id="288" r:id="rId35"/>
    <p:sldId id="289"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0" Type="http://schemas.openxmlformats.org/officeDocument/2006/relationships/tableStyles" Target="tableStyles.xml"/><Relationship Id="rId8" Type="http://schemas.openxmlformats.org/officeDocument/2006/relationships/slide" Target="slides/slide6.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hasCustomPrompt="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DB76765-08AC-4520-BF5E-274FDEA3B0C0}"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375F83A-95E9-4C48-A990-C3F0485D41D1}" type="slidenum">
              <a:rPr lang="es-MX" smtClean="0"/>
            </a:fld>
            <a:endParaRPr lang="es-MX"/>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hasCustomPrompt="1"/>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endParaRPr lang="es-ES"/>
          </a:p>
        </p:txBody>
      </p:sp>
      <p:sp>
        <p:nvSpPr>
          <p:cNvPr id="3" name="Date Placeholder 2"/>
          <p:cNvSpPr>
            <a:spLocks noGrp="1"/>
          </p:cNvSpPr>
          <p:nvPr>
            <p:ph type="dt" sz="half" idx="10"/>
          </p:nvPr>
        </p:nvSpPr>
        <p:spPr/>
        <p:txBody>
          <a:bodyPr/>
          <a:lstStyle/>
          <a:p>
            <a:fld id="{BDB76765-08AC-4520-BF5E-274FDEA3B0C0}" type="datetimeFigureOut">
              <a:rPr lang="es-MX" smtClean="0"/>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endParaRPr lang="es-ES"/>
          </a:p>
        </p:txBody>
      </p:sp>
      <p:sp>
        <p:nvSpPr>
          <p:cNvPr id="4" name="Date Placeholder 3"/>
          <p:cNvSpPr>
            <a:spLocks noGrp="1"/>
          </p:cNvSpPr>
          <p:nvPr>
            <p:ph type="dt" sz="half" idx="10"/>
          </p:nvPr>
        </p:nvSpPr>
        <p:spPr/>
        <p:txBody>
          <a:bodyPr/>
          <a:lstStyle/>
          <a:p>
            <a:fld id="{BDB76765-08AC-4520-BF5E-274FDEA3B0C0}"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hasCustomPrompt="1"/>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endParaRPr lang="es-ES"/>
          </a:p>
        </p:txBody>
      </p:sp>
      <p:sp>
        <p:nvSpPr>
          <p:cNvPr id="3" name="Text Placeholder 2"/>
          <p:cNvSpPr>
            <a:spLocks noGrp="1"/>
          </p:cNvSpPr>
          <p:nvPr>
            <p:ph type="body" idx="1" hasCustomPrompt="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endParaRPr lang="es-ES"/>
          </a:p>
        </p:txBody>
      </p:sp>
      <p:sp>
        <p:nvSpPr>
          <p:cNvPr id="4" name="Date Placeholder 3"/>
          <p:cNvSpPr>
            <a:spLocks noGrp="1"/>
          </p:cNvSpPr>
          <p:nvPr>
            <p:ph type="dt" sz="half" idx="10"/>
          </p:nvPr>
        </p:nvSpPr>
        <p:spPr/>
        <p:txBody>
          <a:bodyPr/>
          <a:lstStyle/>
          <a:p>
            <a:fld id="{BDB76765-08AC-4520-BF5E-274FDEA3B0C0}"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375F83A-95E9-4C48-A990-C3F0485D41D1}" type="slidenum">
              <a:rPr lang="es-MX" smtClean="0"/>
            </a:fld>
            <a:endParaRPr lang="es-MX"/>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endParaRPr lang="es-ES"/>
          </a:p>
        </p:txBody>
      </p:sp>
      <p:sp>
        <p:nvSpPr>
          <p:cNvPr id="4" name="Date Placeholder 3"/>
          <p:cNvSpPr>
            <a:spLocks noGrp="1"/>
          </p:cNvSpPr>
          <p:nvPr>
            <p:ph type="dt" sz="half" idx="10"/>
          </p:nvPr>
        </p:nvSpPr>
        <p:spPr/>
        <p:txBody>
          <a:bodyPr/>
          <a:lstStyle/>
          <a:p>
            <a:fld id="{BDB76765-08AC-4520-BF5E-274FDEA3B0C0}"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hasCustomPrompt="1"/>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el estilo de texto del patrón</a:t>
            </a:r>
            <a:endParaRPr lang="es-ES"/>
          </a:p>
        </p:txBody>
      </p:sp>
      <p:sp>
        <p:nvSpPr>
          <p:cNvPr id="3" name="Text Placeholder 2"/>
          <p:cNvSpPr>
            <a:spLocks noGrp="1"/>
          </p:cNvSpPr>
          <p:nvPr>
            <p:ph type="body" idx="1" hasCustomPrompt="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endParaRPr lang="es-ES"/>
          </a:p>
        </p:txBody>
      </p:sp>
      <p:sp>
        <p:nvSpPr>
          <p:cNvPr id="4" name="Date Placeholder 3"/>
          <p:cNvSpPr>
            <a:spLocks noGrp="1"/>
          </p:cNvSpPr>
          <p:nvPr>
            <p:ph type="dt" sz="half" idx="10"/>
          </p:nvPr>
        </p:nvSpPr>
        <p:spPr/>
        <p:txBody>
          <a:bodyPr/>
          <a:lstStyle/>
          <a:p>
            <a:fld id="{BDB76765-08AC-4520-BF5E-274FDEA3B0C0}"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375F83A-95E9-4C48-A990-C3F0485D41D1}" type="slidenum">
              <a:rPr lang="es-MX" smtClean="0"/>
            </a:fld>
            <a:endParaRPr lang="es-MX"/>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hasCustomPrompt="1"/>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el estilo de texto del patrón</a:t>
            </a:r>
            <a:endParaRPr lang="es-ES"/>
          </a:p>
        </p:txBody>
      </p:sp>
      <p:sp>
        <p:nvSpPr>
          <p:cNvPr id="3" name="Text Placeholder 2"/>
          <p:cNvSpPr>
            <a:spLocks noGrp="1"/>
          </p:cNvSpPr>
          <p:nvPr>
            <p:ph type="body" idx="1" hasCustomPrompt="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endParaRPr lang="es-ES"/>
          </a:p>
        </p:txBody>
      </p:sp>
      <p:sp>
        <p:nvSpPr>
          <p:cNvPr id="4" name="Date Placeholder 3"/>
          <p:cNvSpPr>
            <a:spLocks noGrp="1"/>
          </p:cNvSpPr>
          <p:nvPr>
            <p:ph type="dt" sz="half" idx="10"/>
          </p:nvPr>
        </p:nvSpPr>
        <p:spPr/>
        <p:txBody>
          <a:bodyPr/>
          <a:lstStyle/>
          <a:p>
            <a:fld id="{BDB76765-08AC-4520-BF5E-274FDEA3B0C0}"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10"/>
          </p:nvPr>
        </p:nvSpPr>
        <p:spPr/>
        <p:txBody>
          <a:bodyPr/>
          <a:lstStyle/>
          <a:p>
            <a:fld id="{BDB76765-08AC-4520-BF5E-274FDEA3B0C0}"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hasCustomPrompt="1"/>
          </p:nvPr>
        </p:nvSpPr>
        <p:spPr>
          <a:xfrm>
            <a:off x="685800" y="685800"/>
            <a:ext cx="7823200" cy="5308600"/>
          </a:xfrm>
        </p:spPr>
        <p:txBody>
          <a:bodyPr vert="eaVert" anchor="t"/>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10"/>
          </p:nvPr>
        </p:nvSpPr>
        <p:spPr/>
        <p:txBody>
          <a:bodyPr/>
          <a:lstStyle/>
          <a:p>
            <a:fld id="{BDB76765-08AC-4520-BF5E-274FDEA3B0C0}"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hasCustomPrompt="1"/>
          </p:nvPr>
        </p:nvSpPr>
        <p:spPr/>
        <p:txBody>
          <a:bodyPr anchor="ct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10"/>
          </p:nvPr>
        </p:nvSpPr>
        <p:spPr/>
        <p:txBody>
          <a:bodyPr/>
          <a:lstStyle/>
          <a:p>
            <a:fld id="{BDB76765-08AC-4520-BF5E-274FDEA3B0C0}"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endParaRPr lang="es-ES"/>
          </a:p>
        </p:txBody>
      </p:sp>
      <p:sp>
        <p:nvSpPr>
          <p:cNvPr id="4" name="Date Placeholder 3"/>
          <p:cNvSpPr>
            <a:spLocks noGrp="1"/>
          </p:cNvSpPr>
          <p:nvPr>
            <p:ph type="dt" sz="half" idx="10"/>
          </p:nvPr>
        </p:nvSpPr>
        <p:spPr/>
        <p:txBody>
          <a:bodyPr/>
          <a:lstStyle/>
          <a:p>
            <a:fld id="{BDB76765-08AC-4520-BF5E-274FDEA3B0C0}"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684211" y="685800"/>
            <a:ext cx="4937655" cy="3615267"/>
          </a:xfrm>
        </p:spPr>
        <p:txBody>
          <a:bodyPr>
            <a:normAutofit/>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Content Placeholder 3"/>
          <p:cNvSpPr>
            <a:spLocks noGrp="1"/>
          </p:cNvSpPr>
          <p:nvPr>
            <p:ph sz="half" idx="2" hasCustomPrompt="1"/>
          </p:nvPr>
        </p:nvSpPr>
        <p:spPr>
          <a:xfrm>
            <a:off x="5808133" y="685801"/>
            <a:ext cx="4934479" cy="3615266"/>
          </a:xfrm>
        </p:spPr>
        <p:txBody>
          <a:bodyPr>
            <a:normAutofit/>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5" name="Date Placeholder 4"/>
          <p:cNvSpPr>
            <a:spLocks noGrp="1"/>
          </p:cNvSpPr>
          <p:nvPr>
            <p:ph type="dt" sz="half" idx="10"/>
          </p:nvPr>
        </p:nvSpPr>
        <p:spPr/>
        <p:txBody>
          <a:bodyPr/>
          <a:lstStyle/>
          <a:p>
            <a:fld id="{BDB76765-08AC-4520-BF5E-274FDEA3B0C0}" type="datetimeFigureOut">
              <a:rPr lang="es-MX" smtClean="0"/>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endParaRPr lang="es-ES"/>
          </a:p>
        </p:txBody>
      </p:sp>
      <p:sp>
        <p:nvSpPr>
          <p:cNvPr id="4" name="Content Placeholder 3"/>
          <p:cNvSpPr>
            <a:spLocks noGrp="1"/>
          </p:cNvSpPr>
          <p:nvPr>
            <p:ph sz="half" idx="2" hasCustomPrompt="1"/>
          </p:nvPr>
        </p:nvSpPr>
        <p:spPr>
          <a:xfrm>
            <a:off x="684211" y="1270529"/>
            <a:ext cx="4937655" cy="3030538"/>
          </a:xfrm>
        </p:spPr>
        <p:txBody>
          <a:bodyPr anchor="t">
            <a:normAutofit/>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5" name="Text Placeholder 4"/>
          <p:cNvSpPr>
            <a:spLocks noGrp="1"/>
          </p:cNvSpPr>
          <p:nvPr>
            <p:ph type="body" sz="quarter" idx="3" hasCustomPrompt="1"/>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endParaRPr lang="es-ES"/>
          </a:p>
        </p:txBody>
      </p:sp>
      <p:sp>
        <p:nvSpPr>
          <p:cNvPr id="6" name="Content Placeholder 5"/>
          <p:cNvSpPr>
            <a:spLocks noGrp="1"/>
          </p:cNvSpPr>
          <p:nvPr>
            <p:ph sz="quarter" idx="4" hasCustomPrompt="1"/>
          </p:nvPr>
        </p:nvSpPr>
        <p:spPr>
          <a:xfrm>
            <a:off x="5806545" y="1262062"/>
            <a:ext cx="4929188" cy="3030538"/>
          </a:xfrm>
        </p:spPr>
        <p:txBody>
          <a:bodyPr anchor="t">
            <a:normAutofit/>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7" name="Date Placeholder 6"/>
          <p:cNvSpPr>
            <a:spLocks noGrp="1"/>
          </p:cNvSpPr>
          <p:nvPr>
            <p:ph type="dt" sz="half" idx="10"/>
          </p:nvPr>
        </p:nvSpPr>
        <p:spPr/>
        <p:txBody>
          <a:bodyPr/>
          <a:lstStyle/>
          <a:p>
            <a:fld id="{BDB76765-08AC-4520-BF5E-274FDEA3B0C0}" type="datetimeFigureOut">
              <a:rPr lang="es-MX" smtClean="0"/>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B76765-08AC-4520-BF5E-274FDEA3B0C0}" type="datetimeFigureOut">
              <a:rPr lang="es-MX" smtClean="0"/>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76765-08AC-4520-BF5E-274FDEA3B0C0}" type="datetimeFigureOut">
              <a:rPr lang="es-MX" smtClean="0"/>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hasCustomPrompt="1"/>
          </p:nvPr>
        </p:nvSpPr>
        <p:spPr>
          <a:xfrm>
            <a:off x="684212" y="685800"/>
            <a:ext cx="5943601" cy="5308600"/>
          </a:xfrm>
        </p:spPr>
        <p:txBody>
          <a:bodyPr anchor="ctr">
            <a:normAutofit/>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Text Placeholder 3"/>
          <p:cNvSpPr>
            <a:spLocks noGrp="1"/>
          </p:cNvSpPr>
          <p:nvPr>
            <p:ph type="body" sz="half" idx="2" hasCustomPrompt="1"/>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endParaRPr lang="es-ES"/>
          </a:p>
        </p:txBody>
      </p:sp>
      <p:sp>
        <p:nvSpPr>
          <p:cNvPr id="5" name="Date Placeholder 4"/>
          <p:cNvSpPr>
            <a:spLocks noGrp="1"/>
          </p:cNvSpPr>
          <p:nvPr>
            <p:ph type="dt" sz="half" idx="10"/>
          </p:nvPr>
        </p:nvSpPr>
        <p:spPr/>
        <p:txBody>
          <a:bodyPr/>
          <a:lstStyle/>
          <a:p>
            <a:fld id="{BDB76765-08AC-4520-BF5E-274FDEA3B0C0}" type="datetimeFigureOut">
              <a:rPr lang="es-MX" smtClean="0"/>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hasCustomPrompt="1"/>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endParaRPr lang="es-ES"/>
          </a:p>
        </p:txBody>
      </p:sp>
      <p:sp>
        <p:nvSpPr>
          <p:cNvPr id="5" name="Date Placeholder 4"/>
          <p:cNvSpPr>
            <a:spLocks noGrp="1"/>
          </p:cNvSpPr>
          <p:nvPr>
            <p:ph type="dt" sz="half" idx="10"/>
          </p:nvPr>
        </p:nvSpPr>
        <p:spPr/>
        <p:txBody>
          <a:bodyPr/>
          <a:lstStyle/>
          <a:p>
            <a:fld id="{BDB76765-08AC-4520-BF5E-274FDEA3B0C0}" type="datetimeFigureOut">
              <a:rPr lang="es-MX" smtClean="0"/>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375F83A-95E9-4C48-A990-C3F0485D41D1}" type="slidenum">
              <a:rPr lang="es-MX" smtClean="0"/>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DB76765-08AC-4520-BF5E-274FDEA3B0C0}" type="datetimeFigureOut">
              <a:rPr lang="es-MX" smtClean="0"/>
            </a:fld>
            <a:endParaRPr lang="es-MX"/>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MX"/>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375F83A-95E9-4C48-A990-C3F0485D41D1}" type="slidenum">
              <a:rPr lang="es-MX" smtClean="0"/>
            </a:fld>
            <a:endParaRPr lang="es-MX"/>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 Target="slide19.xml"/><Relationship Id="rId8" Type="http://schemas.openxmlformats.org/officeDocument/2006/relationships/slide" Target="slide18.xml"/><Relationship Id="rId7" Type="http://schemas.openxmlformats.org/officeDocument/2006/relationships/slide" Target="slide17.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 Id="rId3" Type="http://schemas.openxmlformats.org/officeDocument/2006/relationships/slide" Target="slide13.xml"/><Relationship Id="rId2" Type="http://schemas.openxmlformats.org/officeDocument/2006/relationships/slide" Target="slide12.xml"/><Relationship Id="rId11" Type="http://schemas.openxmlformats.org/officeDocument/2006/relationships/slideLayout" Target="../slideLayouts/slideLayout2.xml"/><Relationship Id="rId10" Type="http://schemas.openxmlformats.org/officeDocument/2006/relationships/slide" Target="slide20.xml"/><Relationship Id="rId1" Type="http://schemas.openxmlformats.org/officeDocument/2006/relationships/slide" Target="slide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5.xml"/><Relationship Id="rId1" Type="http://schemas.openxmlformats.org/officeDocument/2006/relationships/slide" Target="slide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 Target="slide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07306" y="144144"/>
            <a:ext cx="9577388" cy="3300413"/>
          </a:xfrm>
        </p:spPr>
        <p:txBody>
          <a:bodyPr>
            <a:normAutofit fontScale="90000"/>
          </a:bodyPr>
          <a:lstStyle/>
          <a:p>
            <a:pPr algn="ctr"/>
            <a:br>
              <a:rPr lang="es-MX" sz="4400" dirty="0"/>
            </a:br>
            <a:r>
              <a:rPr lang="es-MX" sz="4400" dirty="0"/>
              <a:t>Instituto tecnológico superior de el </a:t>
            </a:r>
            <a:r>
              <a:rPr lang="es-MX" sz="4400" dirty="0" err="1"/>
              <a:t>mante</a:t>
            </a:r>
            <a:br>
              <a:rPr lang="es-MX" sz="4400" dirty="0"/>
            </a:br>
            <a:br>
              <a:rPr lang="es-MX" dirty="0"/>
            </a:br>
            <a:r>
              <a:rPr lang="es-MX" sz="4400" dirty="0"/>
              <a:t>Unidad 3 </a:t>
            </a:r>
            <a:br>
              <a:rPr lang="es-MX" sz="4400" dirty="0"/>
            </a:br>
            <a:r>
              <a:rPr lang="es-MX" sz="4400" dirty="0"/>
              <a:t>control de acceso</a:t>
            </a:r>
            <a:endParaRPr lang="es-MX" sz="4400" dirty="0"/>
          </a:p>
        </p:txBody>
      </p:sp>
      <p:sp>
        <p:nvSpPr>
          <p:cNvPr id="3" name="Subtítulo 2"/>
          <p:cNvSpPr>
            <a:spLocks noGrp="1"/>
          </p:cNvSpPr>
          <p:nvPr>
            <p:ph type="subTitle" idx="1"/>
          </p:nvPr>
        </p:nvSpPr>
        <p:spPr>
          <a:xfrm>
            <a:off x="2895600" y="4141860"/>
            <a:ext cx="6400800" cy="1947333"/>
          </a:xfrm>
        </p:spPr>
        <p:txBody>
          <a:bodyPr>
            <a:normAutofit fontScale="92500" lnSpcReduction="20000"/>
          </a:bodyPr>
          <a:lstStyle/>
          <a:p>
            <a:pPr algn="ctr"/>
            <a:r>
              <a:rPr lang="es-MX" dirty="0">
                <a:solidFill>
                  <a:schemeClr val="tx1"/>
                </a:solidFill>
              </a:rPr>
              <a:t>Integrantes: </a:t>
            </a:r>
            <a:endParaRPr lang="es-MX" dirty="0">
              <a:solidFill>
                <a:schemeClr val="tx1"/>
              </a:solidFill>
            </a:endParaRPr>
          </a:p>
          <a:p>
            <a:pPr algn="ctr"/>
            <a:r>
              <a:rPr lang="es-MX" dirty="0">
                <a:solidFill>
                  <a:schemeClr val="tx1"/>
                </a:solidFill>
              </a:rPr>
              <a:t>Jesús Miguel Cruz Martínez </a:t>
            </a:r>
            <a:endParaRPr lang="es-MX" dirty="0">
              <a:solidFill>
                <a:schemeClr val="tx1"/>
              </a:solidFill>
            </a:endParaRPr>
          </a:p>
          <a:p>
            <a:pPr algn="ctr"/>
            <a:r>
              <a:rPr lang="es-MX" dirty="0">
                <a:solidFill>
                  <a:schemeClr val="tx1"/>
                </a:solidFill>
              </a:rPr>
              <a:t>Guadalupe </a:t>
            </a:r>
            <a:r>
              <a:rPr lang="es-MX" dirty="0" err="1">
                <a:solidFill>
                  <a:schemeClr val="tx1"/>
                </a:solidFill>
              </a:rPr>
              <a:t>Cassiel</a:t>
            </a:r>
            <a:r>
              <a:rPr lang="es-MX" dirty="0">
                <a:solidFill>
                  <a:schemeClr val="tx1"/>
                </a:solidFill>
              </a:rPr>
              <a:t> Villeda </a:t>
            </a:r>
            <a:r>
              <a:rPr lang="es-MX" dirty="0" err="1">
                <a:solidFill>
                  <a:schemeClr val="tx1"/>
                </a:solidFill>
              </a:rPr>
              <a:t>Lavastida</a:t>
            </a:r>
            <a:r>
              <a:rPr lang="es-MX" dirty="0">
                <a:solidFill>
                  <a:schemeClr val="tx1"/>
                </a:solidFill>
              </a:rPr>
              <a:t> </a:t>
            </a:r>
            <a:endParaRPr lang="es-MX" dirty="0">
              <a:solidFill>
                <a:schemeClr val="tx1"/>
              </a:solidFill>
            </a:endParaRPr>
          </a:p>
          <a:p>
            <a:pPr algn="ctr"/>
            <a:r>
              <a:rPr lang="es-MX" dirty="0">
                <a:solidFill>
                  <a:schemeClr val="tx1"/>
                </a:solidFill>
              </a:rPr>
              <a:t>Braulio Argueta Martínez </a:t>
            </a:r>
            <a:endParaRPr lang="es-MX" dirty="0">
              <a:solidFill>
                <a:schemeClr val="tx1"/>
              </a:solidFill>
            </a:endParaRPr>
          </a:p>
          <a:p>
            <a:pPr algn="ctr"/>
            <a:r>
              <a:rPr lang="es-MX" dirty="0">
                <a:solidFill>
                  <a:schemeClr val="tx1"/>
                </a:solidFill>
              </a:rPr>
              <a:t>José Bernardo Guzmán Díaz </a:t>
            </a:r>
            <a:endParaRPr lang="es-MX" dirty="0">
              <a:solidFill>
                <a:schemeClr val="tx1"/>
              </a:solidFill>
            </a:endParaRPr>
          </a:p>
          <a:p>
            <a:endParaRPr lang="es-MX" dirty="0"/>
          </a:p>
        </p:txBody>
      </p:sp>
      <p:pic>
        <p:nvPicPr>
          <p:cNvPr id="5" name="Imagen 4" descr="C:\Users\blade\Desktop\TECNOLÓGICO\Tecnologico_de_el_Mante.png"/>
          <p:cNvPicPr/>
          <p:nvPr/>
        </p:nvPicPr>
        <p:blipFill rotWithShape="1">
          <a:blip r:embed="rId1" cstate="print">
            <a:extLst>
              <a:ext uri="{28A0092B-C50C-407E-A947-70E740481C1C}">
                <a14:useLocalDpi xmlns:a14="http://schemas.microsoft.com/office/drawing/2010/main" val="0"/>
              </a:ext>
            </a:extLst>
          </a:blip>
          <a:srcRect l="5204" t="8610" r="5390" b="10926"/>
          <a:stretch>
            <a:fillRect/>
          </a:stretch>
        </p:blipFill>
        <p:spPr bwMode="auto">
          <a:xfrm>
            <a:off x="9296400" y="1254350"/>
            <a:ext cx="2160000" cy="1080000"/>
          </a:xfrm>
          <a:prstGeom prst="rect">
            <a:avLst/>
          </a:prstGeom>
          <a:noFill/>
          <a:ln>
            <a:noFill/>
          </a:ln>
        </p:spPr>
      </p:pic>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191" y="1254350"/>
            <a:ext cx="1921294" cy="108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Acceso a la base de datos </a:t>
            </a:r>
            <a:endParaRPr lang="es-MX" dirty="0"/>
          </a:p>
        </p:txBody>
      </p:sp>
      <p:sp>
        <p:nvSpPr>
          <p:cNvPr id="3" name="Marcador de contenido 2"/>
          <p:cNvSpPr>
            <a:spLocks noGrp="1"/>
          </p:cNvSpPr>
          <p:nvPr>
            <p:ph idx="1"/>
          </p:nvPr>
        </p:nvSpPr>
        <p:spPr/>
        <p:txBody>
          <a:bodyPr>
            <a:normAutofit fontScale="62500" lnSpcReduction="20000"/>
          </a:bodyPr>
          <a:lstStyle/>
          <a:p>
            <a:pPr marL="0" indent="0" algn="just">
              <a:buNone/>
            </a:pPr>
            <a:r>
              <a:rPr lang="es-MX" dirty="0"/>
              <a:t>Una de las formas para crear un usuario dentro de la base de datos es la siguiente : </a:t>
            </a:r>
            <a:endParaRPr lang="es-MX" dirty="0"/>
          </a:p>
          <a:p>
            <a:pPr marL="0" indent="0" algn="just">
              <a:buNone/>
            </a:pPr>
            <a:r>
              <a:rPr lang="es-MX" dirty="0"/>
              <a:t>Damos clic derecho en </a:t>
            </a:r>
            <a:r>
              <a:rPr lang="es-MX" dirty="0" err="1"/>
              <a:t>Users</a:t>
            </a:r>
            <a:r>
              <a:rPr lang="es-MX" dirty="0"/>
              <a:t> y luego en New </a:t>
            </a:r>
            <a:r>
              <a:rPr lang="es-MX" dirty="0" err="1"/>
              <a:t>User</a:t>
            </a:r>
            <a:r>
              <a:rPr lang="es-MX" dirty="0"/>
              <a:t> (</a:t>
            </a:r>
            <a:r>
              <a:rPr lang="es-MX" dirty="0">
                <a:hlinkClick r:id="rId1" action="ppaction://hlinksldjump"/>
              </a:rPr>
              <a:t>11</a:t>
            </a:r>
            <a:r>
              <a:rPr lang="es-MX" dirty="0"/>
              <a:t>)</a:t>
            </a:r>
            <a:endParaRPr lang="es-MX" dirty="0"/>
          </a:p>
          <a:p>
            <a:pPr marL="0" indent="0" algn="just">
              <a:buNone/>
            </a:pPr>
            <a:r>
              <a:rPr lang="es-MX" dirty="0"/>
              <a:t>Aquí crearemos un usuario con </a:t>
            </a:r>
            <a:r>
              <a:rPr lang="es-MX" dirty="0" err="1"/>
              <a:t>Login</a:t>
            </a:r>
            <a:r>
              <a:rPr lang="es-MX" dirty="0"/>
              <a:t>, el cuál solo tendrá ciertos permisos (</a:t>
            </a:r>
            <a:r>
              <a:rPr lang="es-MX" dirty="0">
                <a:hlinkClick r:id="rId2" action="ppaction://hlinksldjump"/>
              </a:rPr>
              <a:t>12</a:t>
            </a:r>
            <a:r>
              <a:rPr lang="es-MX" dirty="0"/>
              <a:t>)</a:t>
            </a:r>
            <a:endParaRPr lang="es-MX" dirty="0"/>
          </a:p>
          <a:p>
            <a:pPr marL="0" indent="0" algn="just">
              <a:buNone/>
            </a:pPr>
            <a:r>
              <a:rPr lang="es-MX" dirty="0"/>
              <a:t>Aquí crearemos un usuario sin </a:t>
            </a:r>
            <a:r>
              <a:rPr lang="es-MX" dirty="0" err="1"/>
              <a:t>Login</a:t>
            </a:r>
            <a:r>
              <a:rPr lang="es-MX" dirty="0"/>
              <a:t>, el cuál quedará “huérfano” y solo podrá realizar consultas(</a:t>
            </a:r>
            <a:r>
              <a:rPr lang="es-MX" dirty="0">
                <a:hlinkClick r:id="rId3" action="ppaction://hlinksldjump"/>
              </a:rPr>
              <a:t>13</a:t>
            </a:r>
            <a:r>
              <a:rPr lang="es-MX" dirty="0"/>
              <a:t>)</a:t>
            </a:r>
            <a:endParaRPr lang="es-MX" dirty="0"/>
          </a:p>
          <a:p>
            <a:pPr marL="0" indent="0" algn="just">
              <a:buNone/>
            </a:pPr>
            <a:r>
              <a:rPr lang="es-MX" dirty="0"/>
              <a:t>Llenamos los datos que nos piden que un esquema de tipo </a:t>
            </a:r>
            <a:r>
              <a:rPr lang="es-MX" dirty="0" err="1"/>
              <a:t>dbo</a:t>
            </a:r>
            <a:r>
              <a:rPr lang="es-MX" dirty="0"/>
              <a:t>(</a:t>
            </a:r>
            <a:r>
              <a:rPr lang="es-MX" dirty="0">
                <a:hlinkClick r:id="rId4" action="ppaction://hlinksldjump"/>
              </a:rPr>
              <a:t>14</a:t>
            </a:r>
            <a:r>
              <a:rPr lang="es-MX" dirty="0"/>
              <a:t>)</a:t>
            </a:r>
            <a:endParaRPr lang="es-MX" dirty="0"/>
          </a:p>
          <a:p>
            <a:pPr marL="0" indent="0" algn="just">
              <a:buNone/>
            </a:pPr>
            <a:r>
              <a:rPr lang="es-MX" dirty="0"/>
              <a:t>En la casilla de </a:t>
            </a:r>
            <a:r>
              <a:rPr lang="es-MX" dirty="0" err="1"/>
              <a:t>membership</a:t>
            </a:r>
            <a:r>
              <a:rPr lang="es-MX" dirty="0"/>
              <a:t> seleccionaremos </a:t>
            </a:r>
            <a:r>
              <a:rPr lang="es-MX" dirty="0" err="1"/>
              <a:t>db_owner</a:t>
            </a:r>
            <a:r>
              <a:rPr lang="es-MX" dirty="0"/>
              <a:t> (</a:t>
            </a:r>
            <a:r>
              <a:rPr lang="es-MX" dirty="0">
                <a:hlinkClick r:id="rId5" action="ppaction://hlinksldjump"/>
              </a:rPr>
              <a:t>15</a:t>
            </a:r>
            <a:r>
              <a:rPr lang="es-MX" dirty="0"/>
              <a:t>)</a:t>
            </a:r>
            <a:endParaRPr lang="es-MX" dirty="0"/>
          </a:p>
          <a:p>
            <a:pPr marL="0" indent="0" algn="just">
              <a:buNone/>
            </a:pPr>
            <a:r>
              <a:rPr lang="es-MX" dirty="0"/>
              <a:t>En los asegurables, pondremos los distintos permisos que le vamos a otorgar al usuario en las bases de datos(</a:t>
            </a:r>
            <a:r>
              <a:rPr lang="es-MX" dirty="0">
                <a:hlinkClick r:id="rId6" action="ppaction://hlinksldjump"/>
              </a:rPr>
              <a:t>16</a:t>
            </a:r>
            <a:r>
              <a:rPr lang="es-MX" dirty="0"/>
              <a:t>)</a:t>
            </a:r>
            <a:endParaRPr lang="es-MX" dirty="0"/>
          </a:p>
          <a:p>
            <a:pPr marL="0" indent="0" algn="just">
              <a:buNone/>
            </a:pPr>
            <a:r>
              <a:rPr lang="es-MX" dirty="0"/>
              <a:t>Aquí seleccionaremos todos los objetos, para tener disponibilidad de todas las acciones que podemos realizar e una tabla(</a:t>
            </a:r>
            <a:r>
              <a:rPr lang="es-MX" dirty="0">
                <a:hlinkClick r:id="rId7" action="ppaction://hlinksldjump"/>
              </a:rPr>
              <a:t>17</a:t>
            </a:r>
            <a:r>
              <a:rPr lang="es-MX" dirty="0"/>
              <a:t>)</a:t>
            </a:r>
            <a:endParaRPr lang="es-MX" dirty="0"/>
          </a:p>
          <a:p>
            <a:pPr marL="0" indent="0" algn="just">
              <a:buNone/>
            </a:pPr>
            <a:r>
              <a:rPr lang="es-MX" dirty="0"/>
              <a:t>Seleccionaremos el objeto tablas para darle permisos sobre ésta (</a:t>
            </a:r>
            <a:r>
              <a:rPr lang="es-MX" dirty="0">
                <a:hlinkClick r:id="rId8" action="ppaction://hlinksldjump"/>
              </a:rPr>
              <a:t>18</a:t>
            </a:r>
            <a:r>
              <a:rPr lang="es-MX" dirty="0"/>
              <a:t>)</a:t>
            </a:r>
            <a:endParaRPr lang="es-MX" dirty="0"/>
          </a:p>
          <a:p>
            <a:pPr marL="0" indent="0" algn="just">
              <a:buNone/>
            </a:pPr>
            <a:r>
              <a:rPr lang="es-MX" dirty="0"/>
              <a:t>Aquí podremos ver todas las tablas que podemos manejar con todo lo que podemos hacer sobre ellas (</a:t>
            </a:r>
            <a:r>
              <a:rPr lang="es-MX" dirty="0">
                <a:hlinkClick r:id="rId9" action="ppaction://hlinksldjump"/>
              </a:rPr>
              <a:t>19</a:t>
            </a:r>
            <a:r>
              <a:rPr lang="es-MX" dirty="0"/>
              <a:t>)</a:t>
            </a:r>
            <a:endParaRPr lang="es-MX" dirty="0"/>
          </a:p>
          <a:p>
            <a:pPr marL="0" indent="0" algn="just">
              <a:buNone/>
            </a:pPr>
            <a:r>
              <a:rPr lang="es-MX" dirty="0"/>
              <a:t>Aquí negamos la posibilidad de insertar en cierta tabla (</a:t>
            </a:r>
            <a:r>
              <a:rPr lang="es-MX" dirty="0">
                <a:hlinkClick r:id="rId10" action="ppaction://hlinksldjump"/>
              </a:rPr>
              <a:t>20</a:t>
            </a:r>
            <a:r>
              <a:rPr lang="es-MX" dirty="0"/>
              <a:t>)</a:t>
            </a:r>
            <a:endParaRPr lang="es-MX" dirty="0"/>
          </a:p>
          <a:p>
            <a:pPr marL="0" indent="0">
              <a:buNone/>
            </a:pPr>
            <a:endParaRPr lang="es-MX" dirty="0"/>
          </a:p>
          <a:p>
            <a:pPr marL="0" indent="0">
              <a:buNone/>
            </a:pPr>
            <a:endParaRPr lang="es-MX" dirty="0"/>
          </a:p>
          <a:p>
            <a:pPr marL="0" indent="0">
              <a:buNone/>
            </a:pPr>
            <a:endParaRPr lang="es-MX"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1"/>
          <a:stretch>
            <a:fillRect/>
          </a:stretch>
        </p:blipFill>
        <p:spPr>
          <a:xfrm>
            <a:off x="-409575" y="-228600"/>
            <a:ext cx="13011150" cy="7315200"/>
          </a:xfrm>
          <a:prstGeom prst="rect">
            <a:avLst/>
          </a:prstGeom>
        </p:spPr>
      </p:pic>
      <p:sp>
        <p:nvSpPr>
          <p:cNvPr id="5" name="Rectángulo 4"/>
          <p:cNvSpPr/>
          <p:nvPr/>
        </p:nvSpPr>
        <p:spPr>
          <a:xfrm>
            <a:off x="228600" y="3105150"/>
            <a:ext cx="2438400" cy="2438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476750" y="723900"/>
            <a:ext cx="4876800" cy="1924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476750" y="723900"/>
            <a:ext cx="4876800" cy="1924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1"/>
          <a:stretch>
            <a:fillRect/>
          </a:stretch>
        </p:blipFill>
        <p:spPr>
          <a:xfrm>
            <a:off x="-409575" y="-228600"/>
            <a:ext cx="13011150" cy="7315200"/>
          </a:xfrm>
          <a:prstGeom prst="rect">
            <a:avLst/>
          </a:prstGeom>
        </p:spPr>
      </p:pic>
      <p:sp>
        <p:nvSpPr>
          <p:cNvPr id="6" name="Rectángulo 5"/>
          <p:cNvSpPr/>
          <p:nvPr/>
        </p:nvSpPr>
        <p:spPr>
          <a:xfrm>
            <a:off x="4476750" y="723900"/>
            <a:ext cx="4876800" cy="1924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390525" y="-228600"/>
            <a:ext cx="13011150" cy="7315200"/>
          </a:xfrm>
          <a:prstGeom prst="rect">
            <a:avLst/>
          </a:prstGeom>
        </p:spPr>
      </p:pic>
      <p:sp>
        <p:nvSpPr>
          <p:cNvPr id="3" name="Rectángulo 2"/>
          <p:cNvSpPr/>
          <p:nvPr/>
        </p:nvSpPr>
        <p:spPr>
          <a:xfrm>
            <a:off x="4476750" y="723900"/>
            <a:ext cx="1638300" cy="2190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2838450" y="495300"/>
            <a:ext cx="1190625" cy="876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2838450" y="495300"/>
            <a:ext cx="1190625" cy="876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7962900" y="990600"/>
            <a:ext cx="127635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1"/>
          <a:stretch>
            <a:fillRect/>
          </a:stretch>
        </p:blipFill>
        <p:spPr>
          <a:xfrm>
            <a:off x="-409575" y="-228600"/>
            <a:ext cx="13011150" cy="7315200"/>
          </a:xfrm>
          <a:prstGeom prst="rect">
            <a:avLst/>
          </a:prstGeom>
        </p:spPr>
      </p:pic>
      <p:sp>
        <p:nvSpPr>
          <p:cNvPr id="4" name="Rectángulo 3"/>
          <p:cNvSpPr/>
          <p:nvPr/>
        </p:nvSpPr>
        <p:spPr>
          <a:xfrm>
            <a:off x="0" y="457200"/>
            <a:ext cx="3867150" cy="2190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152400" y="933450"/>
            <a:ext cx="1885950" cy="495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990600" y="2114550"/>
            <a:ext cx="1047750" cy="400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1"/>
          <a:stretch>
            <a:fillRect/>
          </a:stretch>
        </p:blipFill>
        <p:spPr>
          <a:xfrm>
            <a:off x="-409575" y="-228600"/>
            <a:ext cx="13011150" cy="7315200"/>
          </a:xfrm>
          <a:prstGeom prst="rect">
            <a:avLst/>
          </a:prstGeom>
        </p:spPr>
      </p:pic>
      <p:sp>
        <p:nvSpPr>
          <p:cNvPr id="4" name="Rectángulo 3"/>
          <p:cNvSpPr/>
          <p:nvPr/>
        </p:nvSpPr>
        <p:spPr>
          <a:xfrm>
            <a:off x="3790950" y="2171700"/>
            <a:ext cx="4762500" cy="2514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3790950" y="2838450"/>
            <a:ext cx="4762500" cy="266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5815013" y="4286250"/>
            <a:ext cx="1004887"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476750" y="723900"/>
            <a:ext cx="4876800" cy="2514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4476750" y="3695700"/>
            <a:ext cx="4876800" cy="2305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0"/>
            <a:ext cx="8534400" cy="1507067"/>
          </a:xfrm>
        </p:spPr>
        <p:txBody>
          <a:bodyPr/>
          <a:lstStyle/>
          <a:p>
            <a:r>
              <a:rPr lang="es-MX" dirty="0"/>
              <a:t>Acceso</a:t>
            </a:r>
            <a:endParaRPr lang="es-MX" dirty="0"/>
          </a:p>
        </p:txBody>
      </p:sp>
      <p:sp>
        <p:nvSpPr>
          <p:cNvPr id="3" name="Marcador de contenido 2"/>
          <p:cNvSpPr>
            <a:spLocks noGrp="1"/>
          </p:cNvSpPr>
          <p:nvPr>
            <p:ph idx="1"/>
          </p:nvPr>
        </p:nvSpPr>
        <p:spPr/>
        <p:txBody>
          <a:bodyPr/>
          <a:lstStyle/>
          <a:p>
            <a:pPr marL="0" indent="0">
              <a:buNone/>
            </a:pPr>
            <a:r>
              <a:rPr lang="es-MX" dirty="0">
                <a:solidFill>
                  <a:schemeClr val="tx1"/>
                </a:solidFill>
              </a:rPr>
              <a:t>Hay dos niveles de acceso: </a:t>
            </a:r>
            <a:endParaRPr lang="es-MX" dirty="0">
              <a:solidFill>
                <a:schemeClr val="tx1"/>
              </a:solidFill>
            </a:endParaRPr>
          </a:p>
          <a:p>
            <a:r>
              <a:rPr lang="es-MX" dirty="0">
                <a:solidFill>
                  <a:schemeClr val="tx1"/>
                </a:solidFill>
              </a:rPr>
              <a:t>Acceso al motor de base de datos </a:t>
            </a:r>
            <a:endParaRPr lang="es-MX" dirty="0">
              <a:solidFill>
                <a:schemeClr val="tx1"/>
              </a:solidFill>
            </a:endParaRPr>
          </a:p>
          <a:p>
            <a:r>
              <a:rPr lang="es-MX" dirty="0">
                <a:solidFill>
                  <a:schemeClr val="tx1"/>
                </a:solidFill>
              </a:rPr>
              <a:t>Usuarios definidos dentro de la base de datos </a:t>
            </a:r>
            <a:endParaRPr lang="es-MX" dirty="0">
              <a:solidFill>
                <a:schemeClr val="tx1"/>
              </a:solidFill>
            </a:endParaRPr>
          </a:p>
          <a:p>
            <a:endParaRPr lang="es-MX" dirty="0">
              <a:solidFill>
                <a:schemeClr val="tx1"/>
              </a:solidFill>
            </a:endParaRPr>
          </a:p>
          <a:p>
            <a:pPr marL="0" indent="0">
              <a:buNone/>
            </a:pPr>
            <a:r>
              <a:rPr lang="es-MX" dirty="0">
                <a:solidFill>
                  <a:schemeClr val="tx1"/>
                </a:solidFill>
              </a:rPr>
              <a:t>A estos últimos van a ser a los que se les pueden otorgar permisos </a:t>
            </a:r>
            <a:endParaRPr lang="es-MX" dirty="0">
              <a:solidFill>
                <a:schemeClr val="tx1"/>
              </a:solidFill>
            </a:endParaRPr>
          </a:p>
          <a:p>
            <a:pPr marL="0" indent="0">
              <a:buNone/>
            </a:pPr>
            <a:endParaRPr lang="es-MX"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695824" y="4924425"/>
            <a:ext cx="4397375" cy="2698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4530723" y="1520825"/>
            <a:ext cx="4752977" cy="231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7680323" y="6024562"/>
            <a:ext cx="892177" cy="2365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228600" y="990600"/>
            <a:ext cx="2438400" cy="2438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064000" y="2514600"/>
            <a:ext cx="4368800" cy="1219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3581400" y="2603500"/>
            <a:ext cx="4927600" cy="406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0"/>
            <a:ext cx="8534400" cy="1507067"/>
          </a:xfrm>
        </p:spPr>
        <p:txBody>
          <a:bodyPr/>
          <a:lstStyle/>
          <a:p>
            <a:r>
              <a:rPr lang="es-MX" dirty="0"/>
              <a:t>Roles </a:t>
            </a:r>
            <a:endParaRPr lang="es-MX" dirty="0"/>
          </a:p>
        </p:txBody>
      </p:sp>
      <p:sp>
        <p:nvSpPr>
          <p:cNvPr id="3" name="Marcador de contenido 2"/>
          <p:cNvSpPr>
            <a:spLocks noGrp="1"/>
          </p:cNvSpPr>
          <p:nvPr>
            <p:ph idx="1"/>
          </p:nvPr>
        </p:nvSpPr>
        <p:spPr/>
        <p:txBody>
          <a:bodyPr/>
          <a:lstStyle/>
          <a:p>
            <a:pPr marL="0" indent="0">
              <a:buNone/>
            </a:pPr>
            <a:r>
              <a:rPr lang="es-MX" dirty="0"/>
              <a:t>Hay tres tipos de roles</a:t>
            </a:r>
            <a:endParaRPr lang="es-MX" dirty="0"/>
          </a:p>
          <a:p>
            <a:pPr marL="514350" indent="-514350">
              <a:buFont typeface="+mj-lt"/>
              <a:buAutoNum type="arabicPeriod"/>
            </a:pPr>
            <a:r>
              <a:rPr lang="es-MX" dirty="0"/>
              <a:t>ROLES PREDEFINIDOS DE BASE DE DATOS</a:t>
            </a:r>
            <a:endParaRPr lang="es-MX" dirty="0"/>
          </a:p>
          <a:p>
            <a:pPr marL="514350" indent="-514350">
              <a:buFont typeface="+mj-lt"/>
              <a:buAutoNum type="arabicPeriod"/>
            </a:pPr>
            <a:r>
              <a:rPr lang="es-MX" dirty="0"/>
              <a:t>ROLES DE SERVIDOR</a:t>
            </a:r>
            <a:endParaRPr lang="es-MX" dirty="0"/>
          </a:p>
          <a:p>
            <a:pPr marL="514350" indent="-514350">
              <a:buFont typeface="+mj-lt"/>
              <a:buAutoNum type="arabicPeriod"/>
            </a:pPr>
            <a:r>
              <a:rPr lang="es-MX" dirty="0"/>
              <a:t>ROLES DE USUARIO </a:t>
            </a:r>
            <a:endParaRPr lang="es-MX"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684212" y="0"/>
            <a:ext cx="8534400" cy="1507067"/>
          </a:xfrm>
        </p:spPr>
        <p:txBody>
          <a:bodyPr/>
          <a:lstStyle/>
          <a:p>
            <a:r>
              <a:rPr lang="es-MX" dirty="0"/>
              <a:t>ROLES PREDEFINIDOS DE BASE DE DATOS</a:t>
            </a:r>
            <a:endParaRPr lang="es-MX" dirty="0"/>
          </a:p>
        </p:txBody>
      </p:sp>
      <p:sp>
        <p:nvSpPr>
          <p:cNvPr id="3" name="Marcador de texto 2"/>
          <p:cNvSpPr>
            <a:spLocks noGrp="1"/>
          </p:cNvSpPr>
          <p:nvPr>
            <p:ph idx="1"/>
          </p:nvPr>
        </p:nvSpPr>
        <p:spPr/>
        <p:txBody>
          <a:bodyPr>
            <a:normAutofit fontScale="70000" lnSpcReduction="20000"/>
          </a:bodyPr>
          <a:lstStyle/>
          <a:p>
            <a:endParaRPr lang="es-MX" dirty="0"/>
          </a:p>
          <a:p>
            <a:r>
              <a:rPr lang="es-MX" dirty="0" err="1"/>
              <a:t>db_owner</a:t>
            </a:r>
            <a:r>
              <a:rPr lang="es-MX" dirty="0"/>
              <a:t>: Miembros tienen permisos totales.</a:t>
            </a:r>
            <a:endParaRPr lang="es-MX" dirty="0"/>
          </a:p>
          <a:p>
            <a:r>
              <a:rPr lang="es-MX" dirty="0" err="1"/>
              <a:t>db_accessadmin</a:t>
            </a:r>
            <a:r>
              <a:rPr lang="es-MX" dirty="0"/>
              <a:t>: Miembros pueden administrar grupos de Windows y </a:t>
            </a:r>
            <a:r>
              <a:rPr lang="es-MX" dirty="0" err="1"/>
              <a:t>Logins</a:t>
            </a:r>
            <a:r>
              <a:rPr lang="es-MX" dirty="0"/>
              <a:t> de SQL Server.</a:t>
            </a:r>
            <a:endParaRPr lang="es-MX" dirty="0"/>
          </a:p>
          <a:p>
            <a:r>
              <a:rPr lang="es-MX" dirty="0" err="1"/>
              <a:t>db_datareader</a:t>
            </a:r>
            <a:r>
              <a:rPr lang="es-MX" dirty="0"/>
              <a:t>: Miembros tienen permiso de lectura.</a:t>
            </a:r>
            <a:endParaRPr lang="es-MX" dirty="0"/>
          </a:p>
          <a:p>
            <a:r>
              <a:rPr lang="es-MX" dirty="0" err="1"/>
              <a:t>db_datawriter</a:t>
            </a:r>
            <a:r>
              <a:rPr lang="es-MX" dirty="0"/>
              <a:t>: Miembros pueden agregar, eliminar, o modificar datos en las tablas.</a:t>
            </a:r>
            <a:endParaRPr lang="es-MX" dirty="0"/>
          </a:p>
          <a:p>
            <a:r>
              <a:rPr lang="es-MX" dirty="0" err="1"/>
              <a:t>db_ddladmin</a:t>
            </a:r>
            <a:r>
              <a:rPr lang="es-MX" dirty="0"/>
              <a:t>: Miembros pueden ejecutar librerías DLL.</a:t>
            </a:r>
            <a:endParaRPr lang="es-MX" dirty="0"/>
          </a:p>
          <a:p>
            <a:r>
              <a:rPr lang="es-MX" dirty="0" err="1"/>
              <a:t>db_securityadmin</a:t>
            </a:r>
            <a:r>
              <a:rPr lang="es-MX" dirty="0"/>
              <a:t>: Miembros pueden modificar la membresía de Roles y administrar permisos.</a:t>
            </a:r>
            <a:endParaRPr lang="es-MX" dirty="0"/>
          </a:p>
          <a:p>
            <a:r>
              <a:rPr lang="es-MX" dirty="0" err="1"/>
              <a:t>db_backupoperator</a:t>
            </a:r>
            <a:r>
              <a:rPr lang="es-MX" dirty="0"/>
              <a:t>: Miembros pueden realizar un </a:t>
            </a:r>
            <a:r>
              <a:rPr lang="es-MX" dirty="0" err="1"/>
              <a:t>backup</a:t>
            </a:r>
            <a:r>
              <a:rPr lang="es-MX" dirty="0"/>
              <a:t> de la BD.</a:t>
            </a:r>
            <a:endParaRPr lang="es-MX" dirty="0"/>
          </a:p>
          <a:p>
            <a:r>
              <a:rPr lang="es-MX" dirty="0" err="1"/>
              <a:t>db_denydatareader</a:t>
            </a:r>
            <a:r>
              <a:rPr lang="es-MX" dirty="0"/>
              <a:t>: Miembros no pueden visualizar datos dentro de la BD.</a:t>
            </a:r>
            <a:endParaRPr lang="es-MX" dirty="0"/>
          </a:p>
          <a:p>
            <a:r>
              <a:rPr lang="es-MX" dirty="0" err="1"/>
              <a:t>db_denydatawriter</a:t>
            </a:r>
            <a:r>
              <a:rPr lang="es-MX" dirty="0"/>
              <a:t>: Miembros no pueden modificar o eliminar datos de tablas o vistas.</a:t>
            </a:r>
            <a:endParaRPr lang="es-MX"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127000" y="1993900"/>
            <a:ext cx="2438400" cy="3949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0"/>
            <a:ext cx="8534400" cy="1507067"/>
          </a:xfrm>
        </p:spPr>
        <p:txBody>
          <a:bodyPr/>
          <a:lstStyle/>
          <a:p>
            <a:r>
              <a:rPr lang="es-MX" dirty="0"/>
              <a:t>ROLES DE SERVIDOR</a:t>
            </a:r>
            <a:endParaRPr lang="es-MX" dirty="0"/>
          </a:p>
        </p:txBody>
      </p:sp>
      <p:sp>
        <p:nvSpPr>
          <p:cNvPr id="3" name="Marcador de contenido 2"/>
          <p:cNvSpPr>
            <a:spLocks noGrp="1"/>
          </p:cNvSpPr>
          <p:nvPr>
            <p:ph idx="1"/>
          </p:nvPr>
        </p:nvSpPr>
        <p:spPr/>
        <p:txBody>
          <a:bodyPr>
            <a:normAutofit fontScale="70000" lnSpcReduction="20000"/>
          </a:bodyPr>
          <a:lstStyle/>
          <a:p>
            <a:r>
              <a:rPr lang="es-MX" dirty="0" err="1"/>
              <a:t>SysAdmin</a:t>
            </a:r>
            <a:r>
              <a:rPr lang="es-MX" dirty="0"/>
              <a:t>: Cualquier miembro puede realizar cualquier acción en el servidor SQL.</a:t>
            </a:r>
            <a:endParaRPr lang="es-MX" dirty="0"/>
          </a:p>
          <a:p>
            <a:r>
              <a:rPr lang="es-MX" dirty="0" err="1"/>
              <a:t>ServerAdmin</a:t>
            </a:r>
            <a:r>
              <a:rPr lang="es-MX" dirty="0"/>
              <a:t>: Cualquier miembro puede establecer opciones de configuración en el servidor SQL.</a:t>
            </a:r>
            <a:endParaRPr lang="es-MX" dirty="0"/>
          </a:p>
          <a:p>
            <a:r>
              <a:rPr lang="es-MX" dirty="0" err="1"/>
              <a:t>SetupAdmin</a:t>
            </a:r>
            <a:r>
              <a:rPr lang="es-MX" dirty="0"/>
              <a:t>: Cualquier miembro puede administrar servidores remotos y opciones de inicio de SQL Server.</a:t>
            </a:r>
            <a:endParaRPr lang="es-MX" dirty="0"/>
          </a:p>
          <a:p>
            <a:r>
              <a:rPr lang="es-MX" dirty="0"/>
              <a:t>Security </a:t>
            </a:r>
            <a:r>
              <a:rPr lang="es-MX" dirty="0" err="1"/>
              <a:t>Admin</a:t>
            </a:r>
            <a:r>
              <a:rPr lang="es-MX" dirty="0"/>
              <a:t>: Cualquier miembro puede administrar la seguridad del servidor SQL.</a:t>
            </a:r>
            <a:endParaRPr lang="es-MX" dirty="0"/>
          </a:p>
          <a:p>
            <a:r>
              <a:rPr lang="es-MX" dirty="0" err="1"/>
              <a:t>ProcessAdmin</a:t>
            </a:r>
            <a:r>
              <a:rPr lang="es-MX" dirty="0"/>
              <a:t>: Cualquier miembro puede finalizar un proceso en ejecución en el servidor SQL.</a:t>
            </a:r>
            <a:endParaRPr lang="es-MX" dirty="0"/>
          </a:p>
          <a:p>
            <a:r>
              <a:rPr lang="es-MX" dirty="0" err="1"/>
              <a:t>DbCreator</a:t>
            </a:r>
            <a:r>
              <a:rPr lang="es-MX" dirty="0"/>
              <a:t>: Cualquier miembro puede crear, modificar, eliminar y restaurar Bases de Datos.</a:t>
            </a:r>
            <a:endParaRPr lang="es-MX" dirty="0"/>
          </a:p>
          <a:p>
            <a:r>
              <a:rPr lang="es-MX" dirty="0" err="1"/>
              <a:t>DiskAdmin</a:t>
            </a:r>
            <a:r>
              <a:rPr lang="es-MX" dirty="0"/>
              <a:t>: Cualquier miembro puede administrar archivos de datos del servidor SQL.</a:t>
            </a:r>
            <a:endParaRPr lang="es-MX" dirty="0"/>
          </a:p>
          <a:p>
            <a:r>
              <a:rPr lang="es-MX" dirty="0" err="1"/>
              <a:t>BulkAdmin</a:t>
            </a:r>
            <a:r>
              <a:rPr lang="es-MX" dirty="0"/>
              <a:t>: Cualquier miembro puede ejecutar el comando BULK INSERT.</a:t>
            </a:r>
            <a:endParaRPr lang="es-MX"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1"/>
          <a:stretch>
            <a:fillRect/>
          </a:stretch>
        </p:blipFill>
        <p:spPr>
          <a:xfrm>
            <a:off x="-409575" y="-228600"/>
            <a:ext cx="13011150" cy="7315200"/>
          </a:xfrm>
          <a:prstGeom prst="rect">
            <a:avLst/>
          </a:prstGeom>
        </p:spPr>
      </p:pic>
      <p:sp>
        <p:nvSpPr>
          <p:cNvPr id="6" name="Rectángulo 5"/>
          <p:cNvSpPr/>
          <p:nvPr/>
        </p:nvSpPr>
        <p:spPr>
          <a:xfrm>
            <a:off x="-127000" y="3340100"/>
            <a:ext cx="2438400" cy="2095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685800"/>
            <a:ext cx="8534400" cy="1507067"/>
          </a:xfrm>
        </p:spPr>
        <p:txBody>
          <a:bodyPr/>
          <a:lstStyle/>
          <a:p>
            <a:r>
              <a:rPr lang="es-MX" dirty="0"/>
              <a:t>ROLES DE USUARIO </a:t>
            </a:r>
            <a:endParaRPr lang="es-MX" dirty="0"/>
          </a:p>
        </p:txBody>
      </p:sp>
      <p:sp>
        <p:nvSpPr>
          <p:cNvPr id="3" name="Marcador de contenido 2"/>
          <p:cNvSpPr>
            <a:spLocks noGrp="1"/>
          </p:cNvSpPr>
          <p:nvPr>
            <p:ph idx="1"/>
          </p:nvPr>
        </p:nvSpPr>
        <p:spPr/>
        <p:txBody>
          <a:bodyPr/>
          <a:lstStyle/>
          <a:p>
            <a:r>
              <a:rPr lang="es-MX" dirty="0"/>
              <a:t>Estos roles los definimos nosotros en donde especificamos ciertos permisos para el acceso a la base de datos. </a:t>
            </a:r>
            <a:endParaRPr lang="es-MX" dirty="0"/>
          </a:p>
          <a:p>
            <a:endParaRPr lang="es-MX"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84583" y="397565"/>
            <a:ext cx="10485782" cy="2215991"/>
          </a:xfrm>
          <a:prstGeom prst="rect">
            <a:avLst/>
          </a:prstGeom>
          <a:noFill/>
        </p:spPr>
        <p:txBody>
          <a:bodyPr wrap="square" rtlCol="0">
            <a:spAutoFit/>
          </a:bodyPr>
          <a:lstStyle/>
          <a:p>
            <a:r>
              <a:rPr lang="es-MX" sz="2400" b="1" dirty="0"/>
              <a:t>SQL Server tiene dos niveles de acceso:</a:t>
            </a:r>
            <a:endParaRPr lang="es-MX" sz="2400" b="1" dirty="0"/>
          </a:p>
          <a:p>
            <a:endParaRPr lang="es-MX" sz="2400" b="1" dirty="0"/>
          </a:p>
          <a:p>
            <a:pPr algn="just"/>
            <a:r>
              <a:rPr lang="es-MX" dirty="0"/>
              <a:t>Por un lado esta los </a:t>
            </a:r>
            <a:r>
              <a:rPr lang="es-MX" dirty="0" err="1"/>
              <a:t>Logins</a:t>
            </a:r>
            <a:r>
              <a:rPr lang="es-MX" dirty="0"/>
              <a:t>, que es el nivel de acceso donde accedemos a la instancia del servidor (</a:t>
            </a:r>
            <a:r>
              <a:rPr lang="es-MX" dirty="0">
                <a:hlinkClick r:id="rId1" tooltip="Logins" action="ppaction://hlinksldjump"/>
              </a:rPr>
              <a:t>diapositiva 4</a:t>
            </a:r>
            <a:r>
              <a:rPr lang="es-MX" dirty="0"/>
              <a:t>), mientras que por otro lado están los de segundo nivel (</a:t>
            </a:r>
            <a:r>
              <a:rPr lang="es-MX" dirty="0" err="1"/>
              <a:t>users</a:t>
            </a:r>
            <a:r>
              <a:rPr lang="es-MX" dirty="0"/>
              <a:t>) que están definidos dentro de cada base de datos (</a:t>
            </a:r>
            <a:r>
              <a:rPr lang="es-MX" dirty="0">
                <a:hlinkClick r:id="rId2" tooltip="Users" action="ppaction://hlinksldjump"/>
              </a:rPr>
              <a:t>diapositiva 5</a:t>
            </a:r>
            <a:r>
              <a:rPr lang="es-MX" dirty="0"/>
              <a:t>), esas son las principales diferencias entre </a:t>
            </a:r>
            <a:r>
              <a:rPr lang="es-MX" dirty="0" err="1"/>
              <a:t>logins</a:t>
            </a:r>
            <a:r>
              <a:rPr lang="es-MX" dirty="0"/>
              <a:t> y usuarios.</a:t>
            </a:r>
            <a:endParaRPr lang="es-MX" dirty="0"/>
          </a:p>
          <a:p>
            <a:pPr algn="just"/>
            <a:endParaRPr lang="es-MX"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264885" y="3557814"/>
            <a:ext cx="3639458" cy="2095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5025569" y="1017815"/>
            <a:ext cx="4786087" cy="622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3254826" y="669472"/>
            <a:ext cx="1070431" cy="6222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8458197" y="1146629"/>
            <a:ext cx="1266374" cy="420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1803397" y="1676400"/>
            <a:ext cx="3349174" cy="218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1955797" y="2481943"/>
            <a:ext cx="2064660" cy="3483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2757711" y="3512456"/>
            <a:ext cx="841832" cy="3483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1"/>
          <a:stretch>
            <a:fillRect/>
          </a:stretch>
        </p:blipFill>
        <p:spPr>
          <a:xfrm>
            <a:off x="-409575" y="-228600"/>
            <a:ext cx="13011150" cy="7315200"/>
          </a:xfrm>
          <a:prstGeom prst="rect">
            <a:avLst/>
          </a:prstGeom>
        </p:spPr>
      </p:pic>
      <p:sp>
        <p:nvSpPr>
          <p:cNvPr id="4" name="Rectángulo 3"/>
          <p:cNvSpPr/>
          <p:nvPr/>
        </p:nvSpPr>
        <p:spPr>
          <a:xfrm>
            <a:off x="4125683" y="3117850"/>
            <a:ext cx="4786087" cy="336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6222998" y="4397829"/>
            <a:ext cx="1150260" cy="370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476750" y="723900"/>
            <a:ext cx="4876800" cy="2514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4476750" y="3695700"/>
            <a:ext cx="4876800" cy="2305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476750" y="723900"/>
            <a:ext cx="4876800" cy="2514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4476750" y="3695700"/>
            <a:ext cx="4876800" cy="2305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4586287" y="1476375"/>
            <a:ext cx="4371975" cy="342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7110413" y="4191000"/>
            <a:ext cx="576262" cy="1435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476750" y="723900"/>
            <a:ext cx="4876800" cy="2514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4476750" y="3695700"/>
            <a:ext cx="4876800" cy="2305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4586287" y="2027921"/>
            <a:ext cx="4371975" cy="342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8532813" y="4191000"/>
            <a:ext cx="576262" cy="1435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563836" y="734785"/>
            <a:ext cx="4876800" cy="2305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6080579" y="5278664"/>
            <a:ext cx="2598963" cy="454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2923722" y="841829"/>
            <a:ext cx="762907" cy="1596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1"/>
          <a:stretch>
            <a:fillRect/>
          </a:stretch>
        </p:blipFill>
        <p:spPr>
          <a:xfrm>
            <a:off x="-409575" y="-228600"/>
            <a:ext cx="13011150" cy="7315200"/>
          </a:xfrm>
          <a:prstGeom prst="rect">
            <a:avLst/>
          </a:prstGeom>
        </p:spPr>
      </p:pic>
      <p:sp>
        <p:nvSpPr>
          <p:cNvPr id="5" name="Rectángulo 4"/>
          <p:cNvSpPr/>
          <p:nvPr/>
        </p:nvSpPr>
        <p:spPr>
          <a:xfrm>
            <a:off x="4498522" y="3087007"/>
            <a:ext cx="4877707" cy="454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7662636" y="5975350"/>
            <a:ext cx="1016907" cy="2948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1"/>
          <a:stretch>
            <a:fillRect/>
          </a:stretch>
        </p:blipFill>
        <p:spPr>
          <a:xfrm>
            <a:off x="-409575" y="-228600"/>
            <a:ext cx="13011150" cy="7315200"/>
          </a:xfrm>
          <a:prstGeom prst="rect">
            <a:avLst/>
          </a:prstGeom>
        </p:spPr>
      </p:pic>
      <p:sp>
        <p:nvSpPr>
          <p:cNvPr id="4" name="Rectángulo 3"/>
          <p:cNvSpPr/>
          <p:nvPr/>
        </p:nvSpPr>
        <p:spPr>
          <a:xfrm>
            <a:off x="-171450" y="1924050"/>
            <a:ext cx="2800350" cy="2114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1"/>
          <a:stretch>
            <a:fillRect/>
          </a:stretch>
        </p:blipFill>
        <p:spPr>
          <a:xfrm>
            <a:off x="-409575" y="-228600"/>
            <a:ext cx="13011150" cy="7315200"/>
          </a:xfrm>
          <a:prstGeom prst="rect">
            <a:avLst/>
          </a:prstGeom>
        </p:spPr>
      </p:pic>
      <p:sp>
        <p:nvSpPr>
          <p:cNvPr id="5" name="Rectángulo 4"/>
          <p:cNvSpPr/>
          <p:nvPr/>
        </p:nvSpPr>
        <p:spPr>
          <a:xfrm>
            <a:off x="0" y="1611086"/>
            <a:ext cx="3251200" cy="50945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1052286" y="6447971"/>
            <a:ext cx="1690914" cy="2576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2962728" y="779005"/>
            <a:ext cx="667658" cy="246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1"/>
          <a:stretch>
            <a:fillRect/>
          </a:stretch>
        </p:blipFill>
        <p:spPr>
          <a:xfrm>
            <a:off x="-409575" y="-228600"/>
            <a:ext cx="13011150" cy="7315200"/>
          </a:xfrm>
          <a:prstGeom prst="rect">
            <a:avLst/>
          </a:prstGeom>
        </p:spPr>
      </p:pic>
      <p:sp>
        <p:nvSpPr>
          <p:cNvPr id="4" name="Rectángulo 3"/>
          <p:cNvSpPr/>
          <p:nvPr/>
        </p:nvSpPr>
        <p:spPr>
          <a:xfrm>
            <a:off x="2962728" y="793293"/>
            <a:ext cx="667658" cy="246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4586741" y="1145718"/>
            <a:ext cx="4700134" cy="2115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214317" y="1268181"/>
            <a:ext cx="2643192" cy="32752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a:t>Crear y asignar un rol desde Transact SQL</a:t>
            </a:r>
            <a:endParaRPr lang="es-MX"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563836" y="3128963"/>
            <a:ext cx="4723039" cy="271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2923722" y="841829"/>
            <a:ext cx="762907" cy="1846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7702324" y="5995988"/>
            <a:ext cx="855890" cy="290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1"/>
          <a:stretch>
            <a:fillRect/>
          </a:stretch>
        </p:blipFill>
        <p:spPr>
          <a:xfrm>
            <a:off x="-409575" y="-228600"/>
            <a:ext cx="13011150" cy="7315200"/>
          </a:xfrm>
          <a:prstGeom prst="rect">
            <a:avLst/>
          </a:prstGeom>
        </p:spPr>
      </p:pic>
      <p:sp>
        <p:nvSpPr>
          <p:cNvPr id="5" name="Rectángulo 4"/>
          <p:cNvSpPr/>
          <p:nvPr/>
        </p:nvSpPr>
        <p:spPr>
          <a:xfrm>
            <a:off x="0" y="1581150"/>
            <a:ext cx="2343150" cy="2590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3533322" y="1314677"/>
            <a:ext cx="2707821" cy="2383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3388179" y="4200638"/>
            <a:ext cx="3535135" cy="226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906236" y="4519953"/>
            <a:ext cx="690335" cy="2407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906236" y="4180115"/>
            <a:ext cx="2417535" cy="254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3576864" y="1669144"/>
            <a:ext cx="2969079" cy="31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3351893" y="3886201"/>
            <a:ext cx="3614964" cy="6513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659494" y="2148114"/>
            <a:ext cx="2417535" cy="2550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2822123" y="508000"/>
            <a:ext cx="1357991" cy="7982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2822123" y="508000"/>
            <a:ext cx="1357991" cy="7982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4600123" y="2503714"/>
            <a:ext cx="1357991" cy="7982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0"/>
            <a:ext cx="8534400" cy="1507067"/>
          </a:xfrm>
        </p:spPr>
        <p:txBody>
          <a:bodyPr/>
          <a:lstStyle/>
          <a:p>
            <a:r>
              <a:rPr lang="es-MX" dirty="0"/>
              <a:t>ESQUEMAS </a:t>
            </a:r>
            <a:endParaRPr lang="es-MX" dirty="0"/>
          </a:p>
        </p:txBody>
      </p:sp>
      <p:sp>
        <p:nvSpPr>
          <p:cNvPr id="3" name="Marcador de contenido 2"/>
          <p:cNvSpPr>
            <a:spLocks noGrp="1"/>
          </p:cNvSpPr>
          <p:nvPr>
            <p:ph idx="1"/>
          </p:nvPr>
        </p:nvSpPr>
        <p:spPr/>
        <p:txBody>
          <a:bodyPr/>
          <a:lstStyle/>
          <a:p>
            <a:pPr algn="just"/>
            <a:r>
              <a:rPr lang="es-MX" dirty="0"/>
              <a:t>Un esquema es un espacio de nombres que agrupa objetos. Estos objetos pueden ser tablas, vistas, procedimientos almacenados, funciones, tipos de datos, </a:t>
            </a:r>
            <a:r>
              <a:rPr lang="es-MX" dirty="0" err="1"/>
              <a:t>etc</a:t>
            </a:r>
            <a:r>
              <a:rPr lang="es-MX" dirty="0"/>
              <a:t>, todos los objetos de la base de datos que podamos crear. </a:t>
            </a:r>
            <a:endParaRPr lang="es-MX" dirty="0"/>
          </a:p>
          <a:p>
            <a:pPr algn="just"/>
            <a:r>
              <a:rPr lang="es-MX" dirty="0"/>
              <a:t>Un ejemplo de esquema es el “</a:t>
            </a:r>
            <a:r>
              <a:rPr lang="es-MX" dirty="0" err="1"/>
              <a:t>dbo</a:t>
            </a:r>
            <a:r>
              <a:rPr lang="es-MX" dirty="0"/>
              <a:t>” (data base </a:t>
            </a:r>
            <a:r>
              <a:rPr lang="es-MX" dirty="0" err="1"/>
              <a:t>owner</a:t>
            </a:r>
            <a:r>
              <a:rPr lang="es-MX" dirty="0"/>
              <a:t>) que es un esquema que se genera por defecto cuando creamos la base de datos (está relacionado con el usuario </a:t>
            </a:r>
            <a:r>
              <a:rPr lang="es-MX" dirty="0" err="1"/>
              <a:t>sa</a:t>
            </a:r>
            <a:r>
              <a:rPr lang="es-MX" dirty="0"/>
              <a:t>): </a:t>
            </a:r>
            <a:endParaRPr lang="es-MX"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235879" y="2185988"/>
            <a:ext cx="2187059" cy="4086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731177" y="2452689"/>
            <a:ext cx="1254784" cy="2333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726409" y="5519759"/>
            <a:ext cx="1254784" cy="2333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0"/>
            <a:ext cx="8534400" cy="1507067"/>
          </a:xfrm>
        </p:spPr>
        <p:txBody>
          <a:bodyPr/>
          <a:lstStyle/>
          <a:p>
            <a:r>
              <a:rPr lang="es-MX" dirty="0"/>
              <a:t>Acceso al motor </a:t>
            </a:r>
            <a:endParaRPr lang="es-MX" dirty="0"/>
          </a:p>
        </p:txBody>
      </p:sp>
      <p:sp>
        <p:nvSpPr>
          <p:cNvPr id="3" name="Marcador de contenido 2"/>
          <p:cNvSpPr>
            <a:spLocks noGrp="1"/>
          </p:cNvSpPr>
          <p:nvPr>
            <p:ph idx="1"/>
          </p:nvPr>
        </p:nvSpPr>
        <p:spPr/>
        <p:txBody>
          <a:bodyPr/>
          <a:lstStyle/>
          <a:p>
            <a:pPr marL="0" indent="0">
              <a:buNone/>
            </a:pPr>
            <a:r>
              <a:rPr lang="es-MX" dirty="0"/>
              <a:t>Una de las formas de crear un usuario y login para acceder al motor de base de datos es la siguiente: </a:t>
            </a:r>
            <a:endParaRPr lang="es-MX" dirty="0"/>
          </a:p>
          <a:p>
            <a:pPr marL="0" indent="0">
              <a:buNone/>
            </a:pPr>
            <a:r>
              <a:rPr lang="es-MX" dirty="0"/>
              <a:t>1.-Damos clic derecho en Login y New Login (</a:t>
            </a:r>
            <a:r>
              <a:rPr lang="es-MX" dirty="0">
                <a:hlinkClick r:id="rId1" tooltip="New Login" action="ppaction://hlinksldjump"/>
              </a:rPr>
              <a:t>7</a:t>
            </a:r>
            <a:r>
              <a:rPr lang="es-MX" dirty="0"/>
              <a:t>)</a:t>
            </a:r>
            <a:endParaRPr lang="es-MX" dirty="0"/>
          </a:p>
          <a:p>
            <a:pPr marL="0" indent="0">
              <a:buNone/>
            </a:pPr>
            <a:r>
              <a:rPr lang="es-MX" dirty="0"/>
              <a:t>2.-Estos son los campos que tendremos que llenar (</a:t>
            </a:r>
            <a:r>
              <a:rPr lang="es-MX" dirty="0">
                <a:hlinkClick r:id="rId2" tooltip="Campos a llenar" action="ppaction://hlinksldjump"/>
              </a:rPr>
              <a:t>8</a:t>
            </a:r>
            <a:r>
              <a:rPr lang="es-MX" dirty="0"/>
              <a:t>)</a:t>
            </a:r>
            <a:endParaRPr lang="es-MX" dirty="0"/>
          </a:p>
          <a:p>
            <a:pPr marL="0" indent="0">
              <a:buNone/>
            </a:pPr>
            <a:r>
              <a:rPr lang="es-MX" dirty="0"/>
              <a:t>3.-Una vez llenados, daremos clic en terminar (</a:t>
            </a:r>
            <a:r>
              <a:rPr lang="es-MX" dirty="0">
                <a:hlinkClick r:id="rId3" tooltip="Información de llenado" action="ppaction://hlinksldjump"/>
              </a:rPr>
              <a:t>9</a:t>
            </a:r>
            <a:r>
              <a:rPr lang="es-MX" dirty="0"/>
              <a:t>)</a:t>
            </a:r>
            <a:endParaRPr lang="es-MX" dirty="0"/>
          </a:p>
          <a:p>
            <a:pPr marL="0" indent="0">
              <a:buNone/>
            </a:pPr>
            <a:endParaRPr lang="es-MX"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655471" y="1319234"/>
            <a:ext cx="4802853" cy="1309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29632"/>
            <a:ext cx="8534400" cy="1507067"/>
          </a:xfrm>
        </p:spPr>
        <p:txBody>
          <a:bodyPr/>
          <a:lstStyle/>
          <a:p>
            <a:r>
              <a:rPr lang="es-MX" dirty="0"/>
              <a:t>¿Para qué podemos utilizar los esquemas de base de datos?</a:t>
            </a:r>
            <a:endParaRPr lang="es-MX" dirty="0"/>
          </a:p>
        </p:txBody>
      </p:sp>
      <p:sp>
        <p:nvSpPr>
          <p:cNvPr id="3" name="Marcador de contenido 2"/>
          <p:cNvSpPr>
            <a:spLocks noGrp="1"/>
          </p:cNvSpPr>
          <p:nvPr>
            <p:ph idx="1"/>
          </p:nvPr>
        </p:nvSpPr>
        <p:spPr>
          <a:xfrm>
            <a:off x="684212" y="1400703"/>
            <a:ext cx="8534400" cy="3615267"/>
          </a:xfrm>
        </p:spPr>
        <p:txBody>
          <a:bodyPr/>
          <a:lstStyle/>
          <a:p>
            <a:pPr algn="just"/>
            <a:r>
              <a:rPr lang="es-MX" dirty="0"/>
              <a:t>Ejemplo: los podemos utilizar por si queremos aislar ciertas tablas de determinado sector de la empresa. Supongamos que en el sector de facturación solo queremos que visualice ciertas tablas de facturación, entonces lo que haremos es colocar esas tablas y esos objetos bajo el esquema creado para facturación.</a:t>
            </a:r>
            <a:endParaRPr lang="es-MX" dirty="0"/>
          </a:p>
          <a:p>
            <a:pPr algn="just"/>
            <a:r>
              <a:rPr lang="es-MX" dirty="0"/>
              <a:t>Si quisiéramos que ciertas tablas sean visualizadas por el sector de administración, crearemos un esquema para administración y colocaremos los objetos dentro de ese esquema. Entonces el usuario cuando visualice las tablas en el MS solo visualizaría las tablas que estén bajo el esquema que tenga asignado ese usuario. </a:t>
            </a:r>
            <a:endParaRPr lang="es-MX"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Creación de un esquema</a:t>
            </a:r>
            <a:endParaRPr lang="es-MX" dirty="0"/>
          </a:p>
        </p:txBody>
      </p:sp>
      <p:sp>
        <p:nvSpPr>
          <p:cNvPr id="3" name="Marcador de contenido 2"/>
          <p:cNvSpPr>
            <a:spLocks noGrp="1"/>
          </p:cNvSpPr>
          <p:nvPr>
            <p:ph idx="1"/>
          </p:nvPr>
        </p:nvSpPr>
        <p:spPr/>
        <p:txBody>
          <a:bodyPr/>
          <a:lstStyle/>
          <a:p>
            <a:endParaRPr lang="es-MX"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214313" y="3814763"/>
            <a:ext cx="2551525" cy="13287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1209679" y="3967163"/>
            <a:ext cx="1490662" cy="2190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500563" y="1314450"/>
            <a:ext cx="4886325" cy="12715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7653338" y="5972174"/>
            <a:ext cx="1019175" cy="2952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Nuevo </a:t>
            </a:r>
            <a:r>
              <a:rPr lang="es-MX" dirty="0" err="1"/>
              <a:t>login</a:t>
            </a:r>
            <a:r>
              <a:rPr lang="es-MX" dirty="0"/>
              <a:t> </a:t>
            </a:r>
            <a:endParaRPr lang="es-MX" dirty="0"/>
          </a:p>
        </p:txBody>
      </p:sp>
      <p:sp>
        <p:nvSpPr>
          <p:cNvPr id="3" name="Marcador de contenido 2"/>
          <p:cNvSpPr>
            <a:spLocks noGrp="1"/>
          </p:cNvSpPr>
          <p:nvPr>
            <p:ph idx="1"/>
          </p:nvPr>
        </p:nvSpPr>
        <p:spPr/>
        <p:txBody>
          <a:bodyPr/>
          <a:lstStyle/>
          <a:p>
            <a:pPr marL="0" indent="0">
              <a:buNone/>
            </a:pPr>
            <a:endParaRPr lang="es-MX"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643438" y="3143251"/>
            <a:ext cx="4643437" cy="2857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7739064" y="5995990"/>
            <a:ext cx="862012" cy="2762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185738" y="2814638"/>
            <a:ext cx="3100387" cy="38576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1735931" y="6424614"/>
            <a:ext cx="1133475" cy="2476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557713" y="2743201"/>
            <a:ext cx="4643437" cy="2571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2867026" y="623887"/>
            <a:ext cx="1119187" cy="276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1"/>
          <a:stretch>
            <a:fillRect/>
          </a:stretch>
        </p:blipFill>
        <p:spPr>
          <a:xfrm>
            <a:off x="-409575" y="-228600"/>
            <a:ext cx="13011150" cy="7315200"/>
          </a:xfrm>
          <a:prstGeom prst="rect">
            <a:avLst/>
          </a:prstGeom>
        </p:spPr>
      </p:pic>
      <p:sp>
        <p:nvSpPr>
          <p:cNvPr id="4" name="Rectángulo 3"/>
          <p:cNvSpPr/>
          <p:nvPr/>
        </p:nvSpPr>
        <p:spPr>
          <a:xfrm>
            <a:off x="0" y="1924050"/>
            <a:ext cx="2609850" cy="2190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1"/>
          <a:stretch>
            <a:fillRect/>
          </a:stretch>
        </p:blipFill>
        <p:spPr>
          <a:xfrm>
            <a:off x="-409575" y="-228600"/>
            <a:ext cx="13011150" cy="7315200"/>
          </a:xfrm>
          <a:prstGeom prst="rect">
            <a:avLst/>
          </a:prstGeom>
        </p:spPr>
      </p:pic>
      <p:sp>
        <p:nvSpPr>
          <p:cNvPr id="4" name="Rectángulo 3"/>
          <p:cNvSpPr/>
          <p:nvPr/>
        </p:nvSpPr>
        <p:spPr>
          <a:xfrm>
            <a:off x="0" y="3149601"/>
            <a:ext cx="1915658" cy="1262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3570513" y="1291772"/>
            <a:ext cx="3367315" cy="2612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3432627" y="3927929"/>
            <a:ext cx="3693887" cy="5860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391885" y="4513943"/>
            <a:ext cx="1843316" cy="246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0" y="3173185"/>
            <a:ext cx="2525486" cy="15149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108857" y="1221013"/>
            <a:ext cx="2525486" cy="3029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1"/>
          <a:stretch>
            <a:fillRect/>
          </a:stretch>
        </p:blipFill>
        <p:spPr>
          <a:xfrm>
            <a:off x="-409575" y="-228600"/>
            <a:ext cx="13011150" cy="7315200"/>
          </a:xfrm>
          <a:prstGeom prst="rect">
            <a:avLst/>
          </a:prstGeom>
        </p:spPr>
      </p:pic>
      <p:sp>
        <p:nvSpPr>
          <p:cNvPr id="3" name="Rectángulo 2"/>
          <p:cNvSpPr/>
          <p:nvPr/>
        </p:nvSpPr>
        <p:spPr>
          <a:xfrm>
            <a:off x="4533900" y="628650"/>
            <a:ext cx="4705350" cy="1524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4533900" y="2333625"/>
            <a:ext cx="4705350" cy="6762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Rectángulo 4"/>
          <p:cNvSpPr/>
          <p:nvPr/>
        </p:nvSpPr>
        <p:spPr>
          <a:xfrm>
            <a:off x="4533900" y="4991101"/>
            <a:ext cx="4705350" cy="723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1"/>
          <a:stretch>
            <a:fillRect/>
          </a:stretch>
        </p:blipFill>
        <p:spPr>
          <a:xfrm>
            <a:off x="-409575" y="-228600"/>
            <a:ext cx="13011150" cy="7315200"/>
          </a:xfrm>
          <a:prstGeom prst="rect">
            <a:avLst/>
          </a:prstGeom>
        </p:spPr>
      </p:pic>
      <p:sp>
        <p:nvSpPr>
          <p:cNvPr id="5" name="Rectángulo 4"/>
          <p:cNvSpPr/>
          <p:nvPr/>
        </p:nvSpPr>
        <p:spPr>
          <a:xfrm>
            <a:off x="4533900" y="628650"/>
            <a:ext cx="4705350" cy="1524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4533900" y="2333625"/>
            <a:ext cx="4705350" cy="6762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p:cNvSpPr/>
          <p:nvPr/>
        </p:nvSpPr>
        <p:spPr>
          <a:xfrm>
            <a:off x="4533900" y="4991101"/>
            <a:ext cx="4705350" cy="723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p:cNvSpPr/>
          <p:nvPr/>
        </p:nvSpPr>
        <p:spPr>
          <a:xfrm>
            <a:off x="7696200" y="6019801"/>
            <a:ext cx="1104900" cy="2476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0</TotalTime>
  <Words>4643</Words>
  <Application>WPS Presentation</Application>
  <PresentationFormat>Panorámica</PresentationFormat>
  <Paragraphs>99</Paragraphs>
  <Slides>75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75</vt:i4>
      </vt:variant>
    </vt:vector>
  </HeadingPairs>
  <TitlesOfParts>
    <vt:vector size="85" baseType="lpstr">
      <vt:lpstr>Arial</vt:lpstr>
      <vt:lpstr>SimSun</vt:lpstr>
      <vt:lpstr>Wingdings</vt:lpstr>
      <vt:lpstr>Wingdings 3</vt:lpstr>
      <vt:lpstr>Symbol</vt:lpstr>
      <vt:lpstr>Century Gothic</vt:lpstr>
      <vt:lpstr>Microsoft YaHei</vt:lpstr>
      <vt:lpstr>Arial Unicode MS</vt:lpstr>
      <vt:lpstr>Calibri</vt:lpstr>
      <vt:lpstr>Sector</vt:lpstr>
      <vt:lpstr> Instituto tecnológico superior de el mante  Unidad 3  control de acceso</vt:lpstr>
      <vt:lpstr>Acceso</vt:lpstr>
      <vt:lpstr>PowerPoint 演示文稿</vt:lpstr>
      <vt:lpstr>PowerPoint 演示文稿</vt:lpstr>
      <vt:lpstr>PowerPoint 演示文稿</vt:lpstr>
      <vt:lpstr>Acceso al motor </vt:lpstr>
      <vt:lpstr>PowerPoint 演示文稿</vt:lpstr>
      <vt:lpstr>PowerPoint 演示文稿</vt:lpstr>
      <vt:lpstr>PowerPoint 演示文稿</vt:lpstr>
      <vt:lpstr>Acceso a la base de datos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Roles </vt:lpstr>
      <vt:lpstr>ROLES PREDEFINIDOS DE BASE DE DATOS</vt:lpstr>
      <vt:lpstr>PowerPoint 演示文稿</vt:lpstr>
      <vt:lpstr>ROLES DE SERVIDOR</vt:lpstr>
      <vt:lpstr>PowerPoint 演示文稿</vt:lpstr>
      <vt:lpstr>ROLES DE USUARIO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Crear y asignar un rol desde Transact SQL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ESQUEMAS </vt:lpstr>
      <vt:lpstr>PowerPoint 演示文稿</vt:lpstr>
      <vt:lpstr>PowerPoint 演示文稿</vt:lpstr>
      <vt:lpstr>¿Para qué podemos utilizar los esquemas de base de datos?</vt:lpstr>
      <vt:lpstr>Creación de un esquema</vt:lpstr>
      <vt:lpstr>PowerPoint 演示文稿</vt:lpstr>
      <vt:lpstr>PowerPoint 演示文稿</vt:lpstr>
      <vt:lpstr>Nuevo login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TOSHIBA</dc:creator>
  <cp:lastModifiedBy>PRIDE RABBIT</cp:lastModifiedBy>
  <cp:revision>47</cp:revision>
  <dcterms:created xsi:type="dcterms:W3CDTF">2020-12-07T03:20:00Z</dcterms:created>
  <dcterms:modified xsi:type="dcterms:W3CDTF">2022-07-26T18:14:32Z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8477C7D71A414FB0836B907ACD565428</vt:lpwstr>
  </property>
  <property fmtid="{D5CDD505-2E9C-101B-9397-08002B2CF9AE}" pid="3" name="KSOProductBuildVer">
    <vt:lpwstr>2058-11.2.0.10451</vt:lpwstr>
  </property>
</Properties>
</file>